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83" r:id="rId9"/>
    <p:sldId id="269" r:id="rId10"/>
    <p:sldId id="281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66" r:id="rId22"/>
    <p:sldId id="268" r:id="rId23"/>
    <p:sldId id="282" r:id="rId24"/>
    <p:sldId id="284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074" y="-7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BF0A-ADFF-4A65-9C61-522A40729681}" type="datetimeFigureOut">
              <a:rPr lang="en-US" smtClean="0"/>
              <a:pPr/>
              <a:t>6/23/2011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3E7-3FFC-4623-A704-73725C3B488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BF0A-ADFF-4A65-9C61-522A40729681}" type="datetimeFigureOut">
              <a:rPr lang="en-US" smtClean="0"/>
              <a:pPr/>
              <a:t>6/23/2011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3E7-3FFC-4623-A704-73725C3B488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BF0A-ADFF-4A65-9C61-522A40729681}" type="datetimeFigureOut">
              <a:rPr lang="en-US" smtClean="0"/>
              <a:pPr/>
              <a:t>6/23/2011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3E7-3FFC-4623-A704-73725C3B488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BF0A-ADFF-4A65-9C61-522A40729681}" type="datetimeFigureOut">
              <a:rPr lang="en-US" smtClean="0"/>
              <a:pPr/>
              <a:t>6/23/2011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3E7-3FFC-4623-A704-73725C3B488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BF0A-ADFF-4A65-9C61-522A40729681}" type="datetimeFigureOut">
              <a:rPr lang="en-US" smtClean="0"/>
              <a:pPr/>
              <a:t>6/23/2011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3E7-3FFC-4623-A704-73725C3B488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BF0A-ADFF-4A65-9C61-522A40729681}" type="datetimeFigureOut">
              <a:rPr lang="en-US" smtClean="0"/>
              <a:pPr/>
              <a:t>6/23/2011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3E7-3FFC-4623-A704-73725C3B488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BF0A-ADFF-4A65-9C61-522A40729681}" type="datetimeFigureOut">
              <a:rPr lang="en-US" smtClean="0"/>
              <a:pPr/>
              <a:t>6/23/2011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3E7-3FFC-4623-A704-73725C3B488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BF0A-ADFF-4A65-9C61-522A40729681}" type="datetimeFigureOut">
              <a:rPr lang="en-US" smtClean="0"/>
              <a:pPr/>
              <a:t>6/23/2011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3E7-3FFC-4623-A704-73725C3B488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BF0A-ADFF-4A65-9C61-522A40729681}" type="datetimeFigureOut">
              <a:rPr lang="en-US" smtClean="0"/>
              <a:pPr/>
              <a:t>6/23/2011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3E7-3FFC-4623-A704-73725C3B488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BF0A-ADFF-4A65-9C61-522A40729681}" type="datetimeFigureOut">
              <a:rPr lang="en-US" smtClean="0"/>
              <a:pPr/>
              <a:t>6/23/2011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3E7-3FFC-4623-A704-73725C3B488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BF0A-ADFF-4A65-9C61-522A40729681}" type="datetimeFigureOut">
              <a:rPr lang="en-US" smtClean="0"/>
              <a:pPr/>
              <a:t>6/23/2011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3E7-3FFC-4623-A704-73725C3B488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DBF0A-ADFF-4A65-9C61-522A40729681}" type="datetimeFigureOut">
              <a:rPr lang="en-US" smtClean="0"/>
              <a:pPr/>
              <a:t>6/23/2011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413E7-3FFC-4623-A704-73725C3B488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ecd.org/document/49/0,3746,en_21571361_44315115_42569009_1_1_1_1,00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vimeo.com/12660589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urage, imagination, wi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94" y="279000"/>
            <a:ext cx="8938213" cy="630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>
            <a:normAutofit fontScale="6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Evaluations Process…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8596" y="1857364"/>
            <a:ext cx="80010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5350" lvl="1" indent="-447675">
              <a:buFont typeface="Wingdings" pitchFamily="2" charset="2"/>
              <a:buChar char="ü"/>
            </a:pPr>
            <a:r>
              <a:rPr lang="en-AU" sz="2000" dirty="0" smtClean="0"/>
              <a:t>Friday at end of program and 3 – 6 months later</a:t>
            </a:r>
            <a:endParaRPr lang="en-AU" sz="2000" dirty="0" smtClean="0"/>
          </a:p>
          <a:p>
            <a:pPr marL="895350" lvl="1" indent="-447675">
              <a:buFont typeface="Wingdings" pitchFamily="2" charset="2"/>
              <a:buChar char="ü"/>
            </a:pPr>
            <a:r>
              <a:rPr lang="en-AU" sz="2000" dirty="0" smtClean="0"/>
              <a:t>Students, Teachers and Workplace volunteers</a:t>
            </a:r>
            <a:endParaRPr lang="en-AU" sz="20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500034" y="1142984"/>
            <a:ext cx="35004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AU" sz="3600" b="1" dirty="0" smtClean="0">
                <a:solidFill>
                  <a:srgbClr val="FF0000"/>
                </a:solidFill>
              </a:rPr>
              <a:t>Surveys</a:t>
            </a:r>
            <a:r>
              <a:rPr lang="en-AU" b="1" dirty="0" smtClean="0">
                <a:solidFill>
                  <a:srgbClr val="FF0000"/>
                </a:solidFill>
              </a:rPr>
              <a:t> </a:t>
            </a:r>
            <a:endParaRPr lang="en-GB" sz="900" b="1" dirty="0" smtClean="0"/>
          </a:p>
        </p:txBody>
      </p:sp>
      <p:sp>
        <p:nvSpPr>
          <p:cNvPr id="7" name="Rectangle 6"/>
          <p:cNvSpPr/>
          <p:nvPr/>
        </p:nvSpPr>
        <p:spPr>
          <a:xfrm>
            <a:off x="428596" y="2643182"/>
            <a:ext cx="35004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AU" sz="3600" b="1" dirty="0" smtClean="0">
                <a:solidFill>
                  <a:srgbClr val="FF0000"/>
                </a:solidFill>
              </a:rPr>
              <a:t>Interviews</a:t>
            </a:r>
            <a:r>
              <a:rPr lang="en-AU" b="1" dirty="0" smtClean="0">
                <a:solidFill>
                  <a:srgbClr val="FF0000"/>
                </a:solidFill>
              </a:rPr>
              <a:t> </a:t>
            </a:r>
            <a:endParaRPr lang="en-GB" sz="900" b="1" dirty="0" smtClean="0"/>
          </a:p>
        </p:txBody>
      </p:sp>
      <p:sp>
        <p:nvSpPr>
          <p:cNvPr id="8" name="Rectangle 7"/>
          <p:cNvSpPr/>
          <p:nvPr/>
        </p:nvSpPr>
        <p:spPr>
          <a:xfrm>
            <a:off x="428596" y="3429000"/>
            <a:ext cx="80010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5350" lvl="1" indent="-447675">
              <a:buFont typeface="Wingdings" pitchFamily="2" charset="2"/>
              <a:buChar char="ü"/>
            </a:pPr>
            <a:r>
              <a:rPr lang="en-AU" sz="2000" dirty="0" smtClean="0"/>
              <a:t>3 – 6 months later</a:t>
            </a:r>
          </a:p>
          <a:p>
            <a:pPr marL="895350" lvl="1" indent="-447675">
              <a:buFont typeface="Wingdings" pitchFamily="2" charset="2"/>
              <a:buChar char="ü"/>
            </a:pPr>
            <a:r>
              <a:rPr lang="en-AU" sz="2000" dirty="0" smtClean="0"/>
              <a:t>Most significant change workshop</a:t>
            </a:r>
          </a:p>
          <a:p>
            <a:pPr marL="895350" lvl="1" indent="-447675">
              <a:buFont typeface="Wingdings" pitchFamily="2" charset="2"/>
              <a:buChar char="ü"/>
            </a:pPr>
            <a:r>
              <a:rPr lang="en-AU" sz="2000" dirty="0" smtClean="0"/>
              <a:t>Students</a:t>
            </a:r>
            <a:r>
              <a:rPr lang="en-AU" sz="2000" dirty="0" smtClean="0"/>
              <a:t> </a:t>
            </a:r>
            <a:r>
              <a:rPr lang="en-AU" sz="2000" dirty="0" smtClean="0"/>
              <a:t>and Teachers</a:t>
            </a:r>
            <a:endParaRPr lang="en-AU" sz="20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571472" y="4643446"/>
            <a:ext cx="35004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AU" sz="3600" b="1" dirty="0" smtClean="0">
                <a:solidFill>
                  <a:srgbClr val="FF0000"/>
                </a:solidFill>
              </a:rPr>
              <a:t>Case studies</a:t>
            </a:r>
            <a:endParaRPr lang="en-GB" sz="900" b="1" dirty="0" smtClean="0"/>
          </a:p>
        </p:txBody>
      </p:sp>
      <p:sp>
        <p:nvSpPr>
          <p:cNvPr id="10" name="Rectangle 9"/>
          <p:cNvSpPr/>
          <p:nvPr/>
        </p:nvSpPr>
        <p:spPr>
          <a:xfrm>
            <a:off x="357158" y="5500702"/>
            <a:ext cx="80010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5350" lvl="1" indent="-447675">
              <a:buFont typeface="Wingdings" pitchFamily="2" charset="2"/>
              <a:buChar char="ü"/>
            </a:pPr>
            <a:r>
              <a:rPr lang="en-AU" sz="2000" dirty="0" smtClean="0"/>
              <a:t>Each year we complete a case study on1 -2 schools wow experience</a:t>
            </a:r>
            <a:endParaRPr lang="en-A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00098" y="1428736"/>
            <a:ext cx="10144196" cy="3082924"/>
          </a:xfrm>
        </p:spPr>
        <p:txBody>
          <a:bodyPr>
            <a:normAutofit fontScale="90000"/>
          </a:bodyPr>
          <a:lstStyle/>
          <a:p>
            <a:r>
              <a:rPr lang="en-AU" b="1" dirty="0" smtClean="0">
                <a:solidFill>
                  <a:srgbClr val="FF0000"/>
                </a:solidFill>
              </a:rPr>
              <a:t>WOW 2011 Mid-Year Results!</a:t>
            </a:r>
            <a:br>
              <a:rPr lang="en-AU" b="1" dirty="0" smtClean="0">
                <a:solidFill>
                  <a:srgbClr val="FF0000"/>
                </a:solidFill>
              </a:rPr>
            </a:br>
            <a:r>
              <a:rPr lang="en-AU" b="1" dirty="0">
                <a:solidFill>
                  <a:srgbClr val="FF0000"/>
                </a:solidFill>
              </a:rPr>
              <a:t/>
            </a:r>
            <a:br>
              <a:rPr lang="en-AU" b="1" dirty="0">
                <a:solidFill>
                  <a:srgbClr val="FF0000"/>
                </a:solidFill>
              </a:rPr>
            </a:br>
            <a:r>
              <a:rPr lang="en-AU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STUDENT </a:t>
            </a:r>
            <a:br>
              <a:rPr lang="en-AU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AU" sz="73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SURVEYS</a:t>
            </a:r>
            <a:endParaRPr lang="en-AU" sz="73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7884"/>
            <a:ext cx="9167843" cy="687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YA summar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80" y="279000"/>
            <a:ext cx="8907641" cy="630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/>
          <a:srcRect l="28711" t="26281" r="13867" b="10000"/>
          <a:stretch>
            <a:fillRect/>
          </a:stretch>
        </p:blipFill>
        <p:spPr bwMode="auto">
          <a:xfrm>
            <a:off x="-157911" y="1"/>
            <a:ext cx="9373381" cy="650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>
            <a:normAutofit fontScale="4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6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NSW WOW PILOT…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85720" y="1142984"/>
            <a:ext cx="8643998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A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PMingLiU" pitchFamily="18" charset="-120"/>
                <a:cs typeface="Times New Roman" pitchFamily="18" charset="0"/>
              </a:rPr>
              <a:t>Facilitation of th</a:t>
            </a:r>
            <a:r>
              <a:rPr lang="en-AU" sz="2800" b="1" baseline="0" dirty="0" smtClean="0">
                <a:solidFill>
                  <a:srgbClr val="FF0000"/>
                </a:solidFill>
                <a:latin typeface="Calibri" pitchFamily="34" charset="0"/>
                <a:ea typeface="PMingLiU" pitchFamily="18" charset="-120"/>
                <a:cs typeface="Times New Roman" pitchFamily="18" charset="0"/>
              </a:rPr>
              <a:t>e</a:t>
            </a:r>
            <a:r>
              <a:rPr lang="en-AU" sz="2800" b="1" dirty="0" smtClean="0">
                <a:solidFill>
                  <a:srgbClr val="FF0000"/>
                </a:solidFill>
                <a:latin typeface="Calibri" pitchFamily="34" charset="0"/>
                <a:ea typeface="PMingLiU" pitchFamily="18" charset="-120"/>
                <a:cs typeface="Times New Roman" pitchFamily="18" charset="0"/>
              </a:rPr>
              <a:t> WOW pilot weeks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AU" sz="800" b="1" dirty="0" smtClean="0">
              <a:solidFill>
                <a:srgbClr val="FF0000"/>
              </a:solidFill>
              <a:latin typeface="Calibri" pitchFamily="34" charset="0"/>
              <a:ea typeface="PMingLiU" pitchFamily="18" charset="-12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PMingLiU" pitchFamily="18" charset="-120"/>
                <a:cs typeface="Times New Roman" pitchFamily="18" charset="0"/>
              </a:rPr>
              <a:t>   FYA will provide one trained WOW facilitator for each pilot week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AU" sz="1600" b="1" dirty="0" smtClean="0">
                <a:latin typeface="Calibri" pitchFamily="34" charset="0"/>
                <a:ea typeface="PMingLiU" pitchFamily="18" charset="-120"/>
                <a:cs typeface="Times New Roman" pitchFamily="18" charset="0"/>
              </a:rPr>
              <a:t>  Each region to provide the second facilitator (who attended the training)</a:t>
            </a:r>
            <a:endParaRPr kumimoji="0" lang="en-A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PMingLiU" pitchFamily="18" charset="-12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AU" sz="2800" b="1" dirty="0" smtClean="0">
              <a:solidFill>
                <a:srgbClr val="FF0000"/>
              </a:solidFill>
              <a:latin typeface="Calibri" pitchFamily="34" charset="0"/>
              <a:ea typeface="PMingLiU" pitchFamily="18" charset="-12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FF0000"/>
                </a:solidFill>
                <a:latin typeface="Calibri" pitchFamily="34" charset="0"/>
                <a:ea typeface="PMingLiU" pitchFamily="18" charset="-120"/>
                <a:cs typeface="Times New Roman" pitchFamily="18" charset="0"/>
              </a:rPr>
              <a:t>Workplace coordination of the WOW pilot weeks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en-A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PMingLiU" pitchFamily="18" charset="-120"/>
                <a:cs typeface="Times New Roman" pitchFamily="18" charset="0"/>
              </a:rPr>
              <a:t>FYA will organise and coordinate the Thursday morning “Networking   Breakfast” workplace visit which will be in the Sydney/Canberra CBD . </a:t>
            </a: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A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PMingLiU" pitchFamily="18" charset="-120"/>
              <a:cs typeface="Times New Roman" pitchFamily="18" charset="0"/>
            </a:endParaRP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AU" sz="1600" b="1" dirty="0" smtClean="0">
                <a:latin typeface="Calibri" pitchFamily="34" charset="0"/>
                <a:ea typeface="PMingLiU" pitchFamily="18" charset="-120"/>
                <a:cs typeface="Times New Roman" pitchFamily="18" charset="0"/>
              </a:rPr>
              <a:t>Each Region to organise the 2 Tuesday afternoon “Welcome to my World” sessions, and the 2 Wednesday “Classroom to Boardroom” workplace visits</a:t>
            </a: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AU" sz="800" b="1" dirty="0" smtClean="0">
              <a:latin typeface="Calibri" pitchFamily="34" charset="0"/>
              <a:ea typeface="PMingLiU" pitchFamily="18" charset="-120"/>
              <a:cs typeface="Times New Roman" pitchFamily="18" charset="0"/>
            </a:endParaRPr>
          </a:p>
          <a:p>
            <a:pPr marL="265113" indent="-265113" eaLnBrk="0" fontAlgn="base" hangingPunct="0">
              <a:spcBef>
                <a:spcPct val="0"/>
              </a:spcBef>
              <a:spcAft>
                <a:spcPct val="0"/>
              </a:spcAft>
            </a:pPr>
            <a:endParaRPr lang="en-AU" sz="2000" b="1" dirty="0" smtClean="0">
              <a:solidFill>
                <a:srgbClr val="FF0000"/>
              </a:solidFill>
              <a:latin typeface="Calibri" pitchFamily="34" charset="0"/>
              <a:ea typeface="PMingLiU" pitchFamily="18" charset="-120"/>
              <a:cs typeface="Times New Roman" pitchFamily="18" charset="0"/>
            </a:endParaRPr>
          </a:p>
          <a:p>
            <a:pPr marL="265113" indent="-2651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FF0000"/>
                </a:solidFill>
                <a:latin typeface="Calibri" pitchFamily="34" charset="0"/>
                <a:ea typeface="PMingLiU" pitchFamily="18" charset="-120"/>
                <a:cs typeface="Times New Roman" pitchFamily="18" charset="0"/>
              </a:rPr>
              <a:t>Venues for each WOW </a:t>
            </a:r>
            <a:r>
              <a:rPr lang="en-AU" sz="2800" b="1" dirty="0" smtClean="0">
                <a:solidFill>
                  <a:srgbClr val="FF0000"/>
                </a:solidFill>
                <a:latin typeface="Calibri" pitchFamily="34" charset="0"/>
                <a:ea typeface="PMingLiU" pitchFamily="18" charset="-120"/>
                <a:cs typeface="Times New Roman" pitchFamily="18" charset="0"/>
              </a:rPr>
              <a:t>pilot </a:t>
            </a:r>
            <a:r>
              <a:rPr lang="en-AU" sz="2800" b="1" dirty="0" smtClean="0">
                <a:solidFill>
                  <a:srgbClr val="FF0000"/>
                </a:solidFill>
                <a:latin typeface="Calibri" pitchFamily="34" charset="0"/>
                <a:ea typeface="PMingLiU" pitchFamily="18" charset="-120"/>
                <a:cs typeface="Times New Roman" pitchFamily="18" charset="0"/>
              </a:rPr>
              <a:t>week</a:t>
            </a:r>
            <a:endParaRPr lang="en-AU" sz="2800" b="1" dirty="0" smtClean="0">
              <a:latin typeface="Calibri" pitchFamily="34" charset="0"/>
              <a:ea typeface="PMingLiU" pitchFamily="18" charset="-120"/>
              <a:cs typeface="Times New Roman" pitchFamily="18" charset="0"/>
            </a:endParaRP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PMingLiU" pitchFamily="18" charset="-120"/>
                <a:cs typeface="Times New Roman" pitchFamily="18" charset="0"/>
              </a:rPr>
              <a:t>Vocational Education in Schools Directorate, regional consultants,</a:t>
            </a:r>
            <a:r>
              <a:rPr kumimoji="0" lang="en-A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PMingLiU" pitchFamily="18" charset="-120"/>
                <a:cs typeface="Times New Roman" pitchFamily="18" charset="0"/>
              </a:rPr>
              <a:t> </a:t>
            </a: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PMingLiU" pitchFamily="18" charset="-120"/>
                <a:cs typeface="Times New Roman" pitchFamily="18" charset="0"/>
              </a:rPr>
              <a:t>partnership brokers and FYA will work together to source a suitable venue for the training and for each of the pilot WOW weeks to take place.</a:t>
            </a:r>
            <a:endParaRPr kumimoji="0" lang="en-A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>
            <a:normAutofit fontScale="4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6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NSW WOW PILOT…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85720" y="1142984"/>
            <a:ext cx="864399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A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PMingLiU" pitchFamily="18" charset="-120"/>
                <a:cs typeface="Times New Roman" pitchFamily="18" charset="0"/>
              </a:rPr>
              <a:t>Promotion to schools</a:t>
            </a:r>
            <a:endParaRPr kumimoji="0" lang="en-A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PMingLiU" pitchFamily="18" charset="-12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AU" sz="1600" b="1" dirty="0" smtClean="0">
              <a:latin typeface="Calibri" pitchFamily="34" charset="0"/>
              <a:ea typeface="PMingLiU" pitchFamily="18" charset="-12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AU" sz="1600" b="1" dirty="0" smtClean="0">
                <a:latin typeface="Calibri" pitchFamily="34" charset="0"/>
                <a:ea typeface="PMingLiU" pitchFamily="18" charset="-120"/>
                <a:cs typeface="Times New Roman" pitchFamily="18" charset="0"/>
              </a:rPr>
              <a:t>  3 – 4 NSW Pilot Weeks in term 4 2011/term 1 2012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AU" sz="1600" b="1" dirty="0" smtClean="0">
              <a:latin typeface="Calibri" pitchFamily="34" charset="0"/>
              <a:ea typeface="PMingLiU" pitchFamily="18" charset="-12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AU" sz="1600" b="1" dirty="0" smtClean="0">
                <a:latin typeface="Calibri" pitchFamily="34" charset="0"/>
                <a:ea typeface="PMingLiU" pitchFamily="18" charset="-120"/>
                <a:cs typeface="Times New Roman" pitchFamily="18" charset="0"/>
              </a:rPr>
              <a:t>  Each Region responsible to promoting and confirming schools </a:t>
            </a:r>
            <a:r>
              <a:rPr lang="en-AU" sz="1050" b="1" dirty="0" smtClean="0">
                <a:latin typeface="Calibri" pitchFamily="34" charset="0"/>
                <a:ea typeface="PMingLiU" pitchFamily="18" charset="-120"/>
                <a:cs typeface="Times New Roman" pitchFamily="18" charset="0"/>
              </a:rPr>
              <a:t>(FYA to support with promo materials)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AU" sz="1600" b="1" dirty="0" smtClean="0">
              <a:latin typeface="Calibri" pitchFamily="34" charset="0"/>
              <a:ea typeface="PMingLiU" pitchFamily="18" charset="-12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AU" sz="1600" b="1" dirty="0" smtClean="0">
                <a:latin typeface="Calibri" pitchFamily="34" charset="0"/>
                <a:ea typeface="PMingLiU" pitchFamily="18" charset="-120"/>
                <a:cs typeface="Times New Roman" pitchFamily="18" charset="0"/>
              </a:rPr>
              <a:t>  FYA will support in the WOW school admin process.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AU" sz="1600" b="1" dirty="0" smtClean="0">
              <a:latin typeface="Calibri" pitchFamily="34" charset="0"/>
              <a:ea typeface="PMingLiU" pitchFamily="18" charset="-12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PMingLiU" pitchFamily="18" charset="-120"/>
                <a:cs typeface="Times New Roman" pitchFamily="18" charset="0"/>
              </a:rPr>
              <a:t>  Delivery</a:t>
            </a:r>
            <a:r>
              <a:rPr kumimoji="0" lang="en-A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PMingLiU" pitchFamily="18" charset="-120"/>
                <a:cs typeface="Times New Roman" pitchFamily="18" charset="0"/>
              </a:rPr>
              <a:t> cost of $150 per student per week </a:t>
            </a:r>
            <a:r>
              <a:rPr kumimoji="0" lang="en-AU" sz="11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PMingLiU" pitchFamily="18" charset="-120"/>
                <a:cs typeface="Times New Roman" pitchFamily="18" charset="0"/>
              </a:rPr>
              <a:t>(25 students required for each week). </a:t>
            </a:r>
            <a:endParaRPr kumimoji="0" lang="en-A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PMingLiU" pitchFamily="18" charset="-12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AU" sz="2800" b="1" dirty="0" smtClean="0">
              <a:solidFill>
                <a:srgbClr val="FF0000"/>
              </a:solidFill>
              <a:latin typeface="Calibri" pitchFamily="34" charset="0"/>
              <a:ea typeface="PMingLiU" pitchFamily="18" charset="-120"/>
              <a:cs typeface="Times New Roman" pitchFamily="18" charset="0"/>
            </a:endParaRP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AU" sz="800" b="1" dirty="0" smtClean="0">
              <a:latin typeface="Calibri" pitchFamily="34" charset="0"/>
              <a:ea typeface="PMingLiU" pitchFamily="18" charset="-12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43042" y="4071942"/>
          <a:ext cx="5085197" cy="2357454"/>
        </p:xfrm>
        <a:graphic>
          <a:graphicData uri="http://schemas.openxmlformats.org/drawingml/2006/table">
            <a:tbl>
              <a:tblPr/>
              <a:tblGrid>
                <a:gridCol w="1928260"/>
                <a:gridCol w="3156937"/>
              </a:tblGrid>
              <a:tr h="392909">
                <a:tc>
                  <a:txBody>
                    <a:bodyPr/>
                    <a:lstStyle/>
                    <a:p>
                      <a:pPr algn="l" fontAlgn="ctr"/>
                      <a:r>
                        <a:rPr lang="en-AU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Nov-21</a:t>
                      </a:r>
                      <a:endParaRPr lang="en-AU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 Sydney </a:t>
                      </a:r>
                      <a:r>
                        <a:rPr lang="en-A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WOW pilot?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2909">
                <a:tc>
                  <a:txBody>
                    <a:bodyPr/>
                    <a:lstStyle/>
                    <a:p>
                      <a:pPr algn="l" fontAlgn="ctr"/>
                      <a:r>
                        <a:rPr lang="en-AU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Nov-28</a:t>
                      </a:r>
                      <a:endParaRPr lang="en-AU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 Sydney </a:t>
                      </a:r>
                      <a:r>
                        <a:rPr lang="en-A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WOW pilot?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2909">
                <a:tc>
                  <a:txBody>
                    <a:bodyPr/>
                    <a:lstStyle/>
                    <a:p>
                      <a:pPr algn="l" fontAlgn="ctr"/>
                      <a:r>
                        <a:rPr lang="en-AU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Dec-05 </a:t>
                      </a:r>
                      <a:r>
                        <a:rPr lang="en-A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(1 of 2)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 Wollongong </a:t>
                      </a:r>
                      <a:r>
                        <a:rPr lang="en-A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(Sydney)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785818">
                <a:tc>
                  <a:txBody>
                    <a:bodyPr/>
                    <a:lstStyle/>
                    <a:p>
                      <a:pPr algn="l" fontAlgn="ctr"/>
                      <a:r>
                        <a:rPr lang="en-AU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Dec-05 </a:t>
                      </a:r>
                      <a:r>
                        <a:rPr lang="en-A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(2 of 2)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 Queanbeyan </a:t>
                      </a:r>
                      <a:r>
                        <a:rPr lang="en-A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(Sydney/Canberra)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92909">
                <a:tc>
                  <a:txBody>
                    <a:bodyPr/>
                    <a:lstStyle/>
                    <a:p>
                      <a:pPr algn="l" fontAlgn="ctr"/>
                      <a:r>
                        <a:rPr lang="en-AU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Dec-12</a:t>
                      </a:r>
                      <a:endParaRPr lang="en-AU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 Sydney </a:t>
                      </a:r>
                      <a:r>
                        <a:rPr lang="en-A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WOW pilot?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85728"/>
            <a:ext cx="864399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5350" lvl="1" indent="-447675" algn="l"/>
            <a:r>
              <a:rPr lang="en-AU" sz="2000" dirty="0" smtClean="0">
                <a:solidFill>
                  <a:schemeClr val="bg1"/>
                </a:solidFill>
              </a:rPr>
              <a:t>A taste of WOW in Action...</a:t>
            </a:r>
            <a:br>
              <a:rPr lang="en-AU" sz="2000" dirty="0" smtClean="0">
                <a:solidFill>
                  <a:schemeClr val="bg1"/>
                </a:solidFill>
              </a:rPr>
            </a:br>
            <a:r>
              <a:rPr lang="en-AU" sz="2000" dirty="0" smtClean="0"/>
              <a:t/>
            </a:r>
            <a:br>
              <a:rPr lang="en-AU" sz="2000" dirty="0" smtClean="0"/>
            </a:br>
            <a:r>
              <a:rPr lang="en-AU" sz="3600" b="1" dirty="0" smtClean="0">
                <a:solidFill>
                  <a:srgbClr val="FF0000"/>
                </a:solidFill>
              </a:rPr>
              <a:t>Classroom to Boardroom Lunch</a:t>
            </a:r>
            <a:endParaRPr lang="en-AU" sz="3600" b="1" dirty="0" smtClean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714488"/>
            <a:ext cx="6429420" cy="4822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>
            <a:normAutofit fontScale="4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6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 next?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85720" y="1142984"/>
            <a:ext cx="8643998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A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PMingLiU" pitchFamily="18" charset="-120"/>
                <a:cs typeface="Times New Roman" pitchFamily="18" charset="0"/>
              </a:rPr>
              <a:t>Who does what from here...</a:t>
            </a:r>
            <a:endParaRPr kumimoji="0" lang="en-A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PMingLiU" pitchFamily="18" charset="-12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AU" sz="1600" b="1" dirty="0" smtClean="0">
              <a:latin typeface="Calibri" pitchFamily="34" charset="0"/>
              <a:ea typeface="PMingLiU" pitchFamily="18" charset="-12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AU" sz="1600" b="1" dirty="0" smtClean="0">
                <a:latin typeface="Calibri" pitchFamily="34" charset="0"/>
                <a:ea typeface="PMingLiU" pitchFamily="18" charset="-120"/>
                <a:cs typeface="Times New Roman" pitchFamily="18" charset="0"/>
              </a:rPr>
              <a:t>  </a:t>
            </a:r>
            <a:r>
              <a:rPr lang="en-AU" sz="1600" b="1" dirty="0" smtClean="0">
                <a:latin typeface="Calibri" pitchFamily="34" charset="0"/>
                <a:ea typeface="PMingLiU" pitchFamily="18" charset="-120"/>
                <a:cs typeface="Times New Roman" pitchFamily="18" charset="0"/>
              </a:rPr>
              <a:t> </a:t>
            </a:r>
            <a:r>
              <a:rPr lang="en-AU" sz="1600" b="1" dirty="0" smtClean="0">
                <a:latin typeface="Calibri" pitchFamily="34" charset="0"/>
                <a:ea typeface="PMingLiU" pitchFamily="18" charset="-120"/>
                <a:cs typeface="Times New Roman" pitchFamily="18" charset="0"/>
              </a:rPr>
              <a:t>   </a:t>
            </a:r>
            <a:r>
              <a:rPr lang="en-AU" sz="2400" b="1" dirty="0" smtClean="0">
                <a:latin typeface="Calibri" pitchFamily="34" charset="0"/>
                <a:ea typeface="PMingLiU" pitchFamily="18" charset="-120"/>
                <a:cs typeface="Times New Roman" pitchFamily="18" charset="0"/>
              </a:rPr>
              <a:t>Lock in dates for each region’s pilot week </a:t>
            </a:r>
            <a:r>
              <a:rPr lang="en-AU" sz="2400" b="1" dirty="0" smtClean="0">
                <a:solidFill>
                  <a:srgbClr val="FF0000"/>
                </a:solidFill>
                <a:latin typeface="Calibri" pitchFamily="34" charset="0"/>
                <a:ea typeface="PMingLiU" pitchFamily="18" charset="-120"/>
                <a:cs typeface="Times New Roman" pitchFamily="18" charset="0"/>
              </a:rPr>
              <a:t>ASAP.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AU" b="1" dirty="0" smtClean="0">
              <a:latin typeface="Calibri" pitchFamily="34" charset="0"/>
              <a:ea typeface="PMingLiU" pitchFamily="18" charset="-12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AU" b="1" dirty="0" smtClean="0">
              <a:latin typeface="Calibri" pitchFamily="34" charset="0"/>
              <a:ea typeface="PMingLiU" pitchFamily="18" charset="-12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AU" b="1" dirty="0" smtClean="0">
                <a:latin typeface="Calibri" pitchFamily="34" charset="0"/>
                <a:ea typeface="PMingLiU" pitchFamily="18" charset="-120"/>
                <a:cs typeface="Times New Roman" pitchFamily="18" charset="0"/>
              </a:rPr>
              <a:t>    </a:t>
            </a:r>
            <a:r>
              <a:rPr lang="en-AU" sz="2400" b="1" dirty="0" smtClean="0">
                <a:latin typeface="Calibri" pitchFamily="34" charset="0"/>
                <a:ea typeface="PMingLiU" pitchFamily="18" charset="-120"/>
                <a:cs typeface="Times New Roman" pitchFamily="18" charset="0"/>
              </a:rPr>
              <a:t>Identify and secure appropriate venue </a:t>
            </a:r>
            <a:r>
              <a:rPr lang="en-AU" sz="2400" b="1" dirty="0" smtClean="0">
                <a:solidFill>
                  <a:srgbClr val="FF0000"/>
                </a:solidFill>
                <a:latin typeface="Calibri" pitchFamily="34" charset="0"/>
                <a:ea typeface="PMingLiU" pitchFamily="18" charset="-120"/>
                <a:cs typeface="Times New Roman" pitchFamily="18" charset="0"/>
              </a:rPr>
              <a:t>ASAP.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AU" sz="1600" b="1" dirty="0" smtClean="0">
              <a:latin typeface="Calibri" pitchFamily="34" charset="0"/>
              <a:ea typeface="PMingLiU" pitchFamily="18" charset="-12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AU" sz="1600" b="1" dirty="0" smtClean="0">
              <a:latin typeface="Calibri" pitchFamily="34" charset="0"/>
              <a:ea typeface="PMingLiU" pitchFamily="18" charset="-12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AU" b="1" dirty="0" smtClean="0">
                <a:latin typeface="Calibri" pitchFamily="34" charset="0"/>
                <a:ea typeface="PMingLiU" pitchFamily="18" charset="-120"/>
                <a:cs typeface="Times New Roman" pitchFamily="18" charset="0"/>
              </a:rPr>
              <a:t>    </a:t>
            </a:r>
            <a:r>
              <a:rPr lang="en-AU" sz="2400" b="1" dirty="0" smtClean="0">
                <a:latin typeface="Calibri" pitchFamily="34" charset="0"/>
                <a:ea typeface="PMingLiU" pitchFamily="18" charset="-120"/>
                <a:cs typeface="Times New Roman" pitchFamily="18" charset="0"/>
              </a:rPr>
              <a:t>Each </a:t>
            </a:r>
            <a:r>
              <a:rPr lang="en-AU" sz="2400" b="1" dirty="0" smtClean="0">
                <a:latin typeface="Calibri" pitchFamily="34" charset="0"/>
                <a:ea typeface="PMingLiU" pitchFamily="18" charset="-120"/>
                <a:cs typeface="Times New Roman" pitchFamily="18" charset="0"/>
              </a:rPr>
              <a:t>r</a:t>
            </a:r>
            <a:r>
              <a:rPr lang="en-AU" sz="2400" b="1" dirty="0" smtClean="0">
                <a:latin typeface="Calibri" pitchFamily="34" charset="0"/>
                <a:ea typeface="PMingLiU" pitchFamily="18" charset="-120"/>
                <a:cs typeface="Times New Roman" pitchFamily="18" charset="0"/>
              </a:rPr>
              <a:t>egion </a:t>
            </a:r>
            <a:r>
              <a:rPr lang="en-AU" sz="2400" b="1" dirty="0" smtClean="0">
                <a:latin typeface="Calibri" pitchFamily="34" charset="0"/>
                <a:ea typeface="PMingLiU" pitchFamily="18" charset="-120"/>
                <a:cs typeface="Times New Roman" pitchFamily="18" charset="0"/>
              </a:rPr>
              <a:t>responsible </a:t>
            </a:r>
            <a:r>
              <a:rPr lang="en-AU" sz="2400" b="1" dirty="0" smtClean="0">
                <a:latin typeface="Calibri" pitchFamily="34" charset="0"/>
                <a:ea typeface="PMingLiU" pitchFamily="18" charset="-120"/>
                <a:cs typeface="Times New Roman" pitchFamily="18" charset="0"/>
              </a:rPr>
              <a:t>for promoting to </a:t>
            </a:r>
            <a:r>
              <a:rPr lang="en-AU" sz="2400" b="1" dirty="0" smtClean="0">
                <a:latin typeface="Calibri" pitchFamily="34" charset="0"/>
                <a:ea typeface="PMingLiU" pitchFamily="18" charset="-120"/>
                <a:cs typeface="Times New Roman" pitchFamily="18" charset="0"/>
              </a:rPr>
              <a:t>and confirming schools </a:t>
            </a:r>
            <a:endParaRPr lang="en-AU" sz="2400" b="1" dirty="0" smtClean="0">
              <a:latin typeface="Calibri" pitchFamily="34" charset="0"/>
              <a:ea typeface="PMingLiU" pitchFamily="18" charset="-12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AU" sz="2400" b="1" dirty="0" smtClean="0">
                <a:solidFill>
                  <a:srgbClr val="FF0000"/>
                </a:solidFill>
                <a:latin typeface="Calibri" pitchFamily="34" charset="0"/>
                <a:ea typeface="PMingLiU" pitchFamily="18" charset="-120"/>
                <a:cs typeface="Times New Roman" pitchFamily="18" charset="0"/>
              </a:rPr>
              <a:t> </a:t>
            </a:r>
            <a:r>
              <a:rPr lang="en-AU" sz="2400" b="1" dirty="0" smtClean="0">
                <a:solidFill>
                  <a:srgbClr val="FF0000"/>
                </a:solidFill>
                <a:latin typeface="Calibri" pitchFamily="34" charset="0"/>
                <a:ea typeface="PMingLiU" pitchFamily="18" charset="-120"/>
                <a:cs typeface="Times New Roman" pitchFamily="18" charset="0"/>
              </a:rPr>
              <a:t>    1</a:t>
            </a:r>
            <a:r>
              <a:rPr lang="en-AU" sz="2400" b="1" baseline="30000" dirty="0" smtClean="0">
                <a:solidFill>
                  <a:srgbClr val="FF0000"/>
                </a:solidFill>
                <a:latin typeface="Calibri" pitchFamily="34" charset="0"/>
                <a:ea typeface="PMingLiU" pitchFamily="18" charset="-120"/>
                <a:cs typeface="Times New Roman" pitchFamily="18" charset="0"/>
              </a:rPr>
              <a:t>st</a:t>
            </a:r>
            <a:r>
              <a:rPr lang="en-AU" sz="2400" b="1" dirty="0" smtClean="0">
                <a:solidFill>
                  <a:srgbClr val="FF0000"/>
                </a:solidFill>
                <a:latin typeface="Calibri" pitchFamily="34" charset="0"/>
                <a:ea typeface="PMingLiU" pitchFamily="18" charset="-120"/>
                <a:cs typeface="Times New Roman" pitchFamily="18" charset="0"/>
              </a:rPr>
              <a:t> September </a:t>
            </a:r>
            <a:r>
              <a:rPr lang="en-AU" sz="1400" dirty="0" smtClean="0">
                <a:latin typeface="Calibri" pitchFamily="34" charset="0"/>
                <a:ea typeface="PMingLiU" pitchFamily="18" charset="-120"/>
                <a:cs typeface="Times New Roman" pitchFamily="18" charset="0"/>
              </a:rPr>
              <a:t>FYA </a:t>
            </a:r>
            <a:r>
              <a:rPr lang="en-AU" sz="1400" dirty="0" smtClean="0">
                <a:latin typeface="Calibri" pitchFamily="34" charset="0"/>
                <a:ea typeface="PMingLiU" pitchFamily="18" charset="-120"/>
                <a:cs typeface="Times New Roman" pitchFamily="18" charset="0"/>
              </a:rPr>
              <a:t>will support in the WOW school admin </a:t>
            </a:r>
            <a:r>
              <a:rPr lang="en-AU" sz="1400" dirty="0" smtClean="0">
                <a:latin typeface="Calibri" pitchFamily="34" charset="0"/>
                <a:ea typeface="PMingLiU" pitchFamily="18" charset="-120"/>
                <a:cs typeface="Times New Roman" pitchFamily="18" charset="0"/>
              </a:rPr>
              <a:t>process once a schools locked in.</a:t>
            </a:r>
            <a:endParaRPr lang="en-AU" sz="1400" dirty="0" smtClean="0">
              <a:latin typeface="Calibri" pitchFamily="34" charset="0"/>
              <a:ea typeface="PMingLiU" pitchFamily="18" charset="-12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AU" sz="1600" b="1" dirty="0" smtClean="0">
              <a:latin typeface="Calibri" pitchFamily="34" charset="0"/>
              <a:ea typeface="PMingLiU" pitchFamily="18" charset="-12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AU" sz="1600" b="1" dirty="0" smtClean="0">
              <a:latin typeface="Calibri" pitchFamily="34" charset="0"/>
              <a:ea typeface="PMingLiU" pitchFamily="18" charset="-12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PMingLiU" pitchFamily="18" charset="-120"/>
                <a:cs typeface="Times New Roman" pitchFamily="18" charset="0"/>
              </a:rPr>
              <a:t>  </a:t>
            </a: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PMingLiU" pitchFamily="18" charset="-120"/>
                <a:cs typeface="Times New Roman" pitchFamily="18" charset="0"/>
              </a:rPr>
              <a:t>   </a:t>
            </a:r>
            <a:r>
              <a:rPr kumimoji="0" lang="en-A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PMingLiU" pitchFamily="18" charset="-120"/>
                <a:cs typeface="Times New Roman" pitchFamily="18" charset="0"/>
              </a:rPr>
              <a:t>Partnership</a:t>
            </a:r>
            <a:r>
              <a:rPr kumimoji="0" lang="en-A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PMingLiU" pitchFamily="18" charset="-120"/>
                <a:cs typeface="Times New Roman" pitchFamily="18" charset="0"/>
              </a:rPr>
              <a:t> Brokers </a:t>
            </a:r>
            <a:r>
              <a:rPr lang="en-AU" sz="2400" b="1" dirty="0" smtClean="0">
                <a:latin typeface="Calibri" pitchFamily="34" charset="0"/>
                <a:ea typeface="PMingLiU" pitchFamily="18" charset="-120"/>
                <a:cs typeface="Times New Roman" pitchFamily="18" charset="0"/>
              </a:rPr>
              <a:t>l</a:t>
            </a:r>
            <a:r>
              <a:rPr kumimoji="0" lang="en-A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PMingLiU" pitchFamily="18" charset="-120"/>
                <a:cs typeface="Times New Roman" pitchFamily="18" charset="0"/>
              </a:rPr>
              <a:t>ock in </a:t>
            </a:r>
            <a:r>
              <a:rPr kumimoji="0" lang="en-A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PMingLiU" pitchFamily="18" charset="-120"/>
                <a:cs typeface="Times New Roman" pitchFamily="18" charset="0"/>
              </a:rPr>
              <a:t>4 workplace visits for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AU" sz="2400" b="1" dirty="0" smtClean="0">
                <a:latin typeface="Calibri" pitchFamily="34" charset="0"/>
                <a:ea typeface="PMingLiU" pitchFamily="18" charset="-120"/>
                <a:cs typeface="Times New Roman" pitchFamily="18" charset="0"/>
              </a:rPr>
              <a:t> </a:t>
            </a:r>
            <a:r>
              <a:rPr lang="en-AU" sz="2400" b="1" dirty="0" smtClean="0">
                <a:latin typeface="Calibri" pitchFamily="34" charset="0"/>
                <a:ea typeface="PMingLiU" pitchFamily="18" charset="-120"/>
                <a:cs typeface="Times New Roman" pitchFamily="18" charset="0"/>
              </a:rPr>
              <a:t>    </a:t>
            </a:r>
            <a:r>
              <a:rPr kumimoji="0" lang="en-A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PMingLiU" pitchFamily="18" charset="-120"/>
                <a:cs typeface="Times New Roman" pitchFamily="18" charset="0"/>
              </a:rPr>
              <a:t>their regions by </a:t>
            </a:r>
            <a:r>
              <a:rPr kumimoji="0" lang="en-AU" sz="2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PMingLiU" pitchFamily="18" charset="-120"/>
                <a:cs typeface="Times New Roman" pitchFamily="18" charset="0"/>
              </a:rPr>
              <a:t>1</a:t>
            </a:r>
            <a:r>
              <a:rPr kumimoji="0" lang="en-AU" sz="2400" b="1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PMingLiU" pitchFamily="18" charset="-120"/>
                <a:cs typeface="Times New Roman" pitchFamily="18" charset="0"/>
              </a:rPr>
              <a:t>st</a:t>
            </a:r>
            <a:r>
              <a:rPr kumimoji="0" lang="en-AU" sz="2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PMingLiU" pitchFamily="18" charset="-120"/>
                <a:cs typeface="Times New Roman" pitchFamily="18" charset="0"/>
              </a:rPr>
              <a:t> October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AU" sz="2400" b="1" baseline="0" dirty="0" smtClean="0">
              <a:solidFill>
                <a:srgbClr val="FF0000"/>
              </a:solidFill>
              <a:latin typeface="Calibri" pitchFamily="34" charset="0"/>
              <a:ea typeface="PMingLiU" pitchFamily="18" charset="-12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AU" sz="2400" b="1" i="0" u="none" strike="noStrike" cap="none" normalizeH="0" dirty="0" smtClean="0">
                <a:ln>
                  <a:noFill/>
                </a:ln>
                <a:effectLst/>
                <a:latin typeface="Calibri" pitchFamily="34" charset="0"/>
                <a:ea typeface="PMingLiU" pitchFamily="18" charset="-120"/>
                <a:cs typeface="Times New Roman" pitchFamily="18" charset="0"/>
              </a:rPr>
              <a:t>   School induction sessions held at least </a:t>
            </a:r>
            <a:r>
              <a:rPr kumimoji="0" lang="en-AU" sz="2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PMingLiU" pitchFamily="18" charset="-120"/>
                <a:cs typeface="Times New Roman" pitchFamily="18" charset="0"/>
              </a:rPr>
              <a:t>2 weeks before pilot</a:t>
            </a:r>
            <a:endParaRPr kumimoji="0" lang="en-A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PMingLiU" pitchFamily="18" charset="-12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AU" sz="2800" b="1" dirty="0" smtClean="0">
              <a:solidFill>
                <a:srgbClr val="FF0000"/>
              </a:solidFill>
              <a:latin typeface="Calibri" pitchFamily="34" charset="0"/>
              <a:ea typeface="PMingLiU" pitchFamily="18" charset="-120"/>
              <a:cs typeface="Times New Roman" pitchFamily="18" charset="0"/>
            </a:endParaRP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AU" sz="800" b="1" dirty="0" smtClean="0">
              <a:latin typeface="Calibri" pitchFamily="34" charset="0"/>
              <a:ea typeface="PMingLiU" pitchFamily="18" charset="-12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7010400"/>
          </a:xfrm>
          <a:solidFill>
            <a:srgbClr val="FF0000"/>
          </a:solidFill>
        </p:spPr>
        <p:txBody>
          <a:bodyPr/>
          <a:lstStyle/>
          <a:p>
            <a:pPr eaLnBrk="1" hangingPunct="1"/>
            <a:r>
              <a:rPr lang="en-AU" sz="2800" b="1" dirty="0" smtClean="0">
                <a:solidFill>
                  <a:schemeClr val="bg1"/>
                </a:solidFill>
              </a:rPr>
              <a:t/>
            </a:r>
            <a:br>
              <a:rPr lang="en-AU" sz="2800" b="1" dirty="0" smtClean="0">
                <a:solidFill>
                  <a:schemeClr val="bg1"/>
                </a:solidFill>
              </a:rPr>
            </a:br>
            <a:r>
              <a:rPr lang="en-AU" sz="2800" b="1" dirty="0" smtClean="0">
                <a:solidFill>
                  <a:schemeClr val="bg1"/>
                </a:solidFill>
              </a:rPr>
              <a:t/>
            </a:r>
            <a:br>
              <a:rPr lang="en-AU" sz="2800" b="1" dirty="0" smtClean="0">
                <a:solidFill>
                  <a:schemeClr val="bg1"/>
                </a:solidFill>
              </a:rPr>
            </a:br>
            <a:r>
              <a:rPr lang="en-AU" sz="2800" b="1" dirty="0" smtClean="0">
                <a:solidFill>
                  <a:schemeClr val="bg1"/>
                </a:solidFill>
              </a:rPr>
              <a:t/>
            </a:r>
            <a:br>
              <a:rPr lang="en-AU" sz="2800" b="1" dirty="0" smtClean="0">
                <a:solidFill>
                  <a:schemeClr val="bg1"/>
                </a:solidFill>
              </a:rPr>
            </a:br>
            <a:r>
              <a:rPr lang="en-AU" sz="2800" b="1" dirty="0">
                <a:solidFill>
                  <a:schemeClr val="bg1"/>
                </a:solidFill>
              </a:rPr>
              <a:t/>
            </a:r>
            <a:br>
              <a:rPr lang="en-AU" sz="2800" b="1" dirty="0">
                <a:solidFill>
                  <a:schemeClr val="bg1"/>
                </a:solidFill>
              </a:rPr>
            </a:br>
            <a:r>
              <a:rPr lang="en-AU" sz="2800" b="1" dirty="0" smtClean="0">
                <a:solidFill>
                  <a:schemeClr val="bg1"/>
                </a:solidFill>
              </a:rPr>
              <a:t/>
            </a:r>
            <a:br>
              <a:rPr lang="en-AU" sz="2800" b="1" dirty="0" smtClean="0">
                <a:solidFill>
                  <a:schemeClr val="bg1"/>
                </a:solidFill>
              </a:rPr>
            </a:br>
            <a:r>
              <a:rPr lang="en-AU" sz="2800" b="1" dirty="0">
                <a:solidFill>
                  <a:schemeClr val="bg1"/>
                </a:solidFill>
              </a:rPr>
              <a:t/>
            </a:r>
            <a:br>
              <a:rPr lang="en-AU" sz="2800" b="1" dirty="0">
                <a:solidFill>
                  <a:schemeClr val="bg1"/>
                </a:solidFill>
              </a:rPr>
            </a:br>
            <a:r>
              <a:rPr lang="en-AU" sz="2800" b="1" dirty="0" smtClean="0">
                <a:solidFill>
                  <a:schemeClr val="bg1"/>
                </a:solidFill>
              </a:rPr>
              <a:t/>
            </a:r>
            <a:br>
              <a:rPr lang="en-AU" sz="2800" b="1" dirty="0" smtClean="0">
                <a:solidFill>
                  <a:schemeClr val="bg1"/>
                </a:solidFill>
              </a:rPr>
            </a:br>
            <a:r>
              <a:rPr lang="en-AU" sz="2800" b="1" i="1" dirty="0" smtClean="0">
                <a:solidFill>
                  <a:schemeClr val="bg1"/>
                </a:solidFill>
              </a:rPr>
              <a:t>WOW is a national initiative that builds the skills and beliefs necessary for young people to make successful transitions into life beyond school.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grpSp>
        <p:nvGrpSpPr>
          <p:cNvPr id="2" name="Group 6"/>
          <p:cNvGrpSpPr/>
          <p:nvPr/>
        </p:nvGrpSpPr>
        <p:grpSpPr>
          <a:xfrm>
            <a:off x="571472" y="571480"/>
            <a:ext cx="7929618" cy="3071834"/>
            <a:chOff x="571472" y="285728"/>
            <a:chExt cx="7929618" cy="3071834"/>
          </a:xfrm>
        </p:grpSpPr>
        <p:sp>
          <p:nvSpPr>
            <p:cNvPr id="6" name="Rectangle 5"/>
            <p:cNvSpPr/>
            <p:nvPr/>
          </p:nvSpPr>
          <p:spPr>
            <a:xfrm>
              <a:off x="571472" y="285728"/>
              <a:ext cx="7929618" cy="307183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pic>
          <p:nvPicPr>
            <p:cNvPr id="5" name="Picture 6" descr="FYA_WOWcmyk.jp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85786" y="571480"/>
              <a:ext cx="7500990" cy="2553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357158" y="928670"/>
            <a:ext cx="8534400" cy="565311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AU" sz="3600" b="1" dirty="0" smtClean="0">
                <a:solidFill>
                  <a:srgbClr val="FF0000"/>
                </a:solidFill>
              </a:rPr>
              <a:t>Need </a:t>
            </a:r>
            <a:endParaRPr lang="en-GB" sz="1400" b="1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en-GB" sz="3600" b="1" dirty="0" smtClean="0"/>
              <a:t>Transition to work and/or further study is becoming more difficult for early school leavers </a:t>
            </a:r>
          </a:p>
          <a:p>
            <a:pPr>
              <a:spcBef>
                <a:spcPts val="600"/>
              </a:spcBef>
              <a:buNone/>
            </a:pPr>
            <a:endParaRPr lang="en-GB" sz="1600" b="1" dirty="0" smtClean="0"/>
          </a:p>
          <a:p>
            <a:pPr lvl="1"/>
            <a:r>
              <a:rPr lang="en-AU" sz="2000" dirty="0" smtClean="0"/>
              <a:t>One quarter of 20 to 24 year-olds are not in full-time work or full-time study</a:t>
            </a:r>
          </a:p>
          <a:p>
            <a:pPr lvl="1"/>
            <a:endParaRPr lang="en-AU" sz="2000" dirty="0" smtClean="0"/>
          </a:p>
          <a:p>
            <a:pPr lvl="1"/>
            <a:r>
              <a:rPr lang="en-GB" sz="2000" dirty="0" smtClean="0"/>
              <a:t>16% of teenagers are not fully engaged in either work or study (</a:t>
            </a:r>
            <a:r>
              <a:rPr lang="en-GB" sz="2000" i="1" dirty="0" smtClean="0"/>
              <a:t>How Young People Are Faring</a:t>
            </a:r>
            <a:r>
              <a:rPr lang="en-GB" sz="2000" dirty="0" smtClean="0"/>
              <a:t>, 2010)</a:t>
            </a:r>
          </a:p>
          <a:p>
            <a:pPr lvl="1"/>
            <a:endParaRPr lang="en-GB" sz="2000" dirty="0" smtClean="0"/>
          </a:p>
          <a:p>
            <a:pPr lvl="1"/>
            <a:r>
              <a:rPr lang="en-GB" sz="2000" dirty="0" smtClean="0"/>
              <a:t>More Australians leave school at 16 than in most other OECD countries </a:t>
            </a:r>
            <a:r>
              <a:rPr lang="en-US" sz="800" u="sng" dirty="0" smtClean="0">
                <a:hlinkClick r:id="rId2"/>
              </a:rPr>
              <a:t>http://www.oecd.org/document/49/0,3746,en_21571361_44315115_42569009_1_1_1_1,00.html</a:t>
            </a:r>
            <a:r>
              <a:rPr lang="en-US" sz="800" dirty="0" smtClean="0"/>
              <a:t>) </a:t>
            </a:r>
            <a:endParaRPr lang="en-GB" sz="800" dirty="0" smtClean="0"/>
          </a:p>
          <a:p>
            <a:pPr lvl="1"/>
            <a:endParaRPr lang="en-AU" sz="1400" dirty="0" smtClean="0"/>
          </a:p>
          <a:p>
            <a:pPr lvl="1"/>
            <a:endParaRPr lang="en-AU" sz="1400" dirty="0" smtClean="0"/>
          </a:p>
          <a:p>
            <a:pPr>
              <a:lnSpc>
                <a:spcPct val="90000"/>
              </a:lnSpc>
              <a:buNone/>
            </a:pPr>
            <a:endParaRPr lang="en-AU" sz="1400" dirty="0" smtClean="0"/>
          </a:p>
          <a:p>
            <a:pPr>
              <a:buNone/>
            </a:pPr>
            <a:endParaRPr lang="en-GB" sz="1600" i="1" dirty="0" smtClean="0"/>
          </a:p>
          <a:p>
            <a:endParaRPr lang="en-AU" sz="1400" dirty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8200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2800" b="1" dirty="0" smtClean="0"/>
              <a:t> </a:t>
            </a:r>
            <a:r>
              <a:rPr lang="en-US" sz="3200" dirty="0" smtClean="0">
                <a:solidFill>
                  <a:schemeClr val="bg1"/>
                </a:solidFill>
              </a:rPr>
              <a:t>Why WOW is Important…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Why WOW is Important…</a:t>
            </a: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8596" y="2000240"/>
            <a:ext cx="8001056" cy="374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AU" sz="3600" b="1" dirty="0" smtClean="0"/>
              <a:t>Smooth transitions most often involve education and training, however there is a growing need to...</a:t>
            </a:r>
          </a:p>
          <a:p>
            <a:pPr lvl="1"/>
            <a:endParaRPr lang="en-AU" sz="2000" dirty="0" smtClean="0"/>
          </a:p>
          <a:p>
            <a:pPr marL="895350" lvl="1" indent="-447675">
              <a:buFont typeface="Wingdings" pitchFamily="2" charset="2"/>
              <a:buChar char="ü"/>
            </a:pPr>
            <a:r>
              <a:rPr lang="en-AU" sz="2000" dirty="0" smtClean="0"/>
              <a:t> Provide new ways of looking at career development to meet young  people’s needs</a:t>
            </a:r>
          </a:p>
          <a:p>
            <a:pPr marL="895350" lvl="1" indent="-447675">
              <a:buFont typeface="Wingdings" pitchFamily="2" charset="2"/>
              <a:buChar char="ü"/>
            </a:pPr>
            <a:endParaRPr lang="en-AU" sz="2000" dirty="0" smtClean="0"/>
          </a:p>
          <a:p>
            <a:pPr marL="895350" lvl="1" indent="-447675">
              <a:buFont typeface="Wingdings" pitchFamily="2" charset="2"/>
              <a:buChar char="ü"/>
            </a:pPr>
            <a:r>
              <a:rPr lang="en-AU" sz="2000" dirty="0" smtClean="0"/>
              <a:t>Engage community partners</a:t>
            </a:r>
          </a:p>
          <a:p>
            <a:pPr marL="895350" lvl="1" indent="-447675">
              <a:buFont typeface="Wingdings" pitchFamily="2" charset="2"/>
              <a:buChar char="ü"/>
            </a:pPr>
            <a:endParaRPr lang="en-AU" sz="2000" dirty="0" smtClean="0"/>
          </a:p>
          <a:p>
            <a:pPr marL="895350" lvl="1" indent="-447675">
              <a:buFont typeface="Wingdings" pitchFamily="2" charset="2"/>
              <a:buChar char="ü"/>
            </a:pPr>
            <a:r>
              <a:rPr lang="en-AU" sz="2000" dirty="0" smtClean="0"/>
              <a:t>Use integrated curriculum approaches</a:t>
            </a:r>
          </a:p>
        </p:txBody>
      </p:sp>
      <p:sp>
        <p:nvSpPr>
          <p:cNvPr id="6" name="Rectangle 5"/>
          <p:cNvSpPr/>
          <p:nvPr/>
        </p:nvSpPr>
        <p:spPr>
          <a:xfrm>
            <a:off x="500034" y="1142984"/>
            <a:ext cx="12858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AU" sz="3600" b="1" dirty="0" smtClean="0">
                <a:solidFill>
                  <a:srgbClr val="FF0000"/>
                </a:solidFill>
              </a:rPr>
              <a:t>Need</a:t>
            </a:r>
            <a:r>
              <a:rPr lang="en-AU" b="1" dirty="0" smtClean="0">
                <a:solidFill>
                  <a:srgbClr val="FF0000"/>
                </a:solidFill>
              </a:rPr>
              <a:t> </a:t>
            </a:r>
            <a:endParaRPr lang="en-GB" sz="9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Why WOW is Important…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28662" y="2000240"/>
            <a:ext cx="7572428" cy="2474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None/>
            </a:pPr>
            <a:endParaRPr lang="en-AU" sz="1600" dirty="0" smtClean="0"/>
          </a:p>
          <a:p>
            <a:pPr>
              <a:lnSpc>
                <a:spcPct val="90000"/>
              </a:lnSpc>
              <a:spcAft>
                <a:spcPct val="50000"/>
              </a:spcAft>
            </a:pPr>
            <a:r>
              <a:rPr lang="en-GB" sz="3600" b="1" dirty="0" smtClean="0"/>
              <a:t>Students crave more connection with the real world, more independence, and more relevant class content. </a:t>
            </a:r>
          </a:p>
          <a:p>
            <a:pPr>
              <a:lnSpc>
                <a:spcPct val="90000"/>
              </a:lnSpc>
              <a:spcAft>
                <a:spcPct val="50000"/>
              </a:spcAft>
            </a:pPr>
            <a:r>
              <a:rPr lang="en-US" sz="1400" dirty="0" smtClean="0"/>
              <a:t>The Foundation for Young Australians (2010). </a:t>
            </a:r>
            <a:r>
              <a:rPr lang="en-US" sz="1400" i="1" dirty="0" smtClean="0"/>
              <a:t>Report of Business-School Connections Roundtable senior stakeholder and youth consultation.</a:t>
            </a:r>
            <a:endParaRPr lang="en-AU" sz="1400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500034" y="1142984"/>
            <a:ext cx="12858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AU" sz="3600" b="1" dirty="0" smtClean="0">
                <a:solidFill>
                  <a:srgbClr val="FF0000"/>
                </a:solidFill>
              </a:rPr>
              <a:t>Need</a:t>
            </a:r>
            <a:r>
              <a:rPr lang="en-AU" b="1" dirty="0" smtClean="0">
                <a:solidFill>
                  <a:srgbClr val="FF0000"/>
                </a:solidFill>
              </a:rPr>
              <a:t> </a:t>
            </a:r>
            <a:endParaRPr lang="en-GB" sz="9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5725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000364" y="6286520"/>
            <a:ext cx="28832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AU" dirty="0" smtClean="0">
                <a:hlinkClick r:id="rId3"/>
              </a:rPr>
              <a:t>http://vimeo.com/12660589</a:t>
            </a: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42910" y="1071546"/>
          <a:ext cx="7804083" cy="5532693"/>
        </p:xfrm>
        <a:graphic>
          <a:graphicData uri="http://schemas.openxmlformats.org/drawingml/2006/table">
            <a:tbl>
              <a:tblPr/>
              <a:tblGrid>
                <a:gridCol w="1552602"/>
                <a:gridCol w="1799046"/>
                <a:gridCol w="1569032"/>
                <a:gridCol w="1527957"/>
                <a:gridCol w="1355446"/>
              </a:tblGrid>
              <a:tr h="172512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latin typeface="Arial"/>
                        </a:rPr>
                        <a:t>Day 1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latin typeface="Arial"/>
                        </a:rPr>
                        <a:t>Day 2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latin typeface="Arial"/>
                        </a:rPr>
                        <a:t>Day 3</a:t>
                      </a:r>
                    </a:p>
                  </a:txBody>
                  <a:tcPr marL="5931" marR="5931" marT="59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latin typeface="Arial"/>
                        </a:rPr>
                        <a:t>Day 4 </a:t>
                      </a:r>
                    </a:p>
                  </a:txBody>
                  <a:tcPr marL="5931" marR="5931" marT="59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latin typeface="Arial"/>
                        </a:rPr>
                        <a:t>Day 5</a:t>
                      </a:r>
                    </a:p>
                  </a:txBody>
                  <a:tcPr marL="5931" marR="5931" marT="593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995"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Introduction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Happiness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Travel 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BFBFBF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Networking Breakfast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Mindfulness </a:t>
                      </a:r>
                      <a:r>
                        <a:rPr lang="en-AU" sz="700" b="0" i="0" u="none" strike="noStrike" dirty="0">
                          <a:latin typeface="Arial"/>
                        </a:rPr>
                        <a:t>9:00-9:15</a:t>
                      </a:r>
                      <a:endParaRPr lang="en-AU" sz="700" b="1" i="0" u="none" strike="noStrike" dirty="0">
                        <a:latin typeface="Arial"/>
                      </a:endParaRP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6350"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9:00-9:30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9:00 - 10:00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Balance Me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Workplace visit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Inspirational Speaker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97157"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1" u="none" strike="noStrike" dirty="0">
                          <a:latin typeface="Arial"/>
                        </a:rPr>
                        <a:t>Break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10">
                      <a:fgClr>
                        <a:srgbClr val="D8D8D8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9:15-10:00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90995"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Photo Of Success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10:00-10:30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D8D8D8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9:00-10:15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9:30-10:15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90995"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9:30-10:00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D8D8D8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84833"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Teacher Meeting  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Resilience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1" u="none" strike="noStrike" dirty="0">
                          <a:latin typeface="Arial"/>
                        </a:rPr>
                        <a:t>Travel and break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10">
                      <a:fgClr>
                        <a:srgbClr val="D8D8D8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2512"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Debrief Photos of Success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10:30 - 11:00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10:00-10:45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pct10">
                      <a:fgClr>
                        <a:srgbClr val="D8D8D8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1" u="none" strike="noStrike" dirty="0">
                          <a:latin typeface="Arial"/>
                        </a:rPr>
                        <a:t>Travel and break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10">
                      <a:fgClr>
                        <a:srgbClr val="D8D8D8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1" u="none" strike="noStrike" dirty="0">
                          <a:latin typeface="Arial"/>
                        </a:rPr>
                        <a:t>Break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10">
                      <a:fgClr>
                        <a:srgbClr val="D8D8D8"/>
                      </a:fgClr>
                      <a:bgClr>
                        <a:srgbClr val="FFFFFF"/>
                      </a:bgClr>
                    </a:pattFill>
                  </a:tcPr>
                </a:tc>
              </a:tr>
              <a:tr h="184833"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Signature Strengths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1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D8D8D8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10:15-10:45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D8D8D8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10:15-10:45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D8D8D8"/>
                      </a:fgClr>
                      <a:bgClr>
                        <a:srgbClr val="FFFFFF"/>
                      </a:bgClr>
                    </a:pattFill>
                  </a:tcPr>
                </a:tc>
              </a:tr>
              <a:tr h="197157"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10:30-12:00</a:t>
                      </a:r>
                    </a:p>
                  </a:txBody>
                  <a:tcPr marL="5931" marR="5931" marT="59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Communicating 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Balance me de-breif </a:t>
                      </a:r>
                      <a:r>
                        <a:rPr lang="en-AU" sz="700" b="0" i="0" u="none" strike="noStrike" dirty="0">
                          <a:latin typeface="Arial"/>
                        </a:rPr>
                        <a:t>10:45-11:00</a:t>
                      </a:r>
                      <a:endParaRPr lang="en-AU" sz="700" b="1" i="0" u="none" strike="noStrike" dirty="0">
                        <a:latin typeface="Arial"/>
                      </a:endParaRP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Debrief Breakfast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Final Debrief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97157"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with WOW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C2B Preparation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10:45 - 11:00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10:45 - 11:15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2512"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11:00-11:30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Presentation 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Presentation 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00"/>
                    </a:solidFill>
                  </a:tcPr>
                </a:tc>
              </a:tr>
              <a:tr h="190995"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Lunch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10">
                      <a:fgClr>
                        <a:srgbClr val="C0C0C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11:00-12:00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1" u="none" strike="noStrike" dirty="0">
                          <a:latin typeface="Arial"/>
                        </a:rPr>
                        <a:t>Travel 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10">
                      <a:fgClr>
                        <a:srgbClr val="D8D8D8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Preparation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Preparation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/>
                    </a:solidFill>
                  </a:tcPr>
                </a:tc>
              </a:tr>
              <a:tr h="184833"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12:00-12:45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pct10">
                      <a:fgClr>
                        <a:srgbClr val="C0C0C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11:30-12:00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D8D8D8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11:15 - 1:15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/>
                    </a:solidFill>
                  </a:tcPr>
                </a:tc>
              </a:tr>
              <a:tr h="209479"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pct10">
                      <a:fgClr>
                        <a:srgbClr val="C0C0C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Lunch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10">
                      <a:fgClr>
                        <a:srgbClr val="C0C0C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Classroom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11:00-12:30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</a:tr>
              <a:tr h="190995"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C0C0C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12:00-12:45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pct10">
                      <a:fgClr>
                        <a:srgbClr val="C0C0C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 to Boardroom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Evaluation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4028"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Employability Skills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C0C0C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Workplace visit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00"/>
                    </a:solidFill>
                  </a:tcPr>
                </a:tc>
              </a:tr>
              <a:tr h="209479"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12:45-1:15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12:00-1:30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/>
                    </a:solidFill>
                  </a:tcPr>
                </a:tc>
              </a:tr>
              <a:tr h="184833"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Welcome to my world prep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Lunch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10">
                      <a:fgClr>
                        <a:srgbClr val="C0C0C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</a:tr>
              <a:tr h="172512"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Success Surveys </a:t>
                      </a:r>
                    </a:p>
                  </a:txBody>
                  <a:tcPr marL="5931" marR="5931" marT="59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1:00-1:30</a:t>
                      </a:r>
                    </a:p>
                  </a:txBody>
                  <a:tcPr marL="5931" marR="5931" marT="593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12:30-1:15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pct10">
                      <a:fgClr>
                        <a:srgbClr val="C0C0C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Lunch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10">
                      <a:fgClr>
                        <a:srgbClr val="C0C0C0"/>
                      </a:fgClr>
                      <a:bgClr>
                        <a:srgbClr val="FFFFFF"/>
                      </a:bgClr>
                    </a:pattFill>
                  </a:tcPr>
                </a:tc>
              </a:tr>
              <a:tr h="160189"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1:15-2:30</a:t>
                      </a:r>
                    </a:p>
                  </a:txBody>
                  <a:tcPr marL="5931" marR="5931" marT="59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1" u="none" strike="noStrike" dirty="0">
                          <a:latin typeface="Arial"/>
                        </a:rPr>
                        <a:t>Travel </a:t>
                      </a:r>
                    </a:p>
                  </a:txBody>
                  <a:tcPr marL="5931" marR="5931" marT="593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10">
                      <a:fgClr>
                        <a:srgbClr val="D8D8D8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1" u="none" strike="noStrike" dirty="0">
                          <a:latin typeface="Arial"/>
                        </a:rPr>
                        <a:t>Travel 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10">
                      <a:fgClr>
                        <a:srgbClr val="D8D8D8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C0C0C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1:15-2:00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pct10">
                      <a:fgClr>
                        <a:srgbClr val="C0C0C0"/>
                      </a:fgClr>
                      <a:bgClr>
                        <a:srgbClr val="FFFFFF"/>
                      </a:bgClr>
                    </a:pattFill>
                  </a:tcPr>
                </a:tc>
              </a:tr>
              <a:tr h="184833"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1:30-2:00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D8D8D8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1:30-2:00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D8D8D8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C0C0C0"/>
                      </a:fgClr>
                      <a:bgClr>
                        <a:srgbClr val="FFFFFF"/>
                      </a:bgClr>
                    </a:pattFill>
                  </a:tcPr>
                </a:tc>
              </a:tr>
              <a:tr h="166350"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Welcome to My World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C2B Debrief/network intro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Dreaming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Presentation 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00"/>
                    </a:solidFill>
                  </a:tcPr>
                </a:tc>
              </a:tr>
              <a:tr h="184833"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Workplace visit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2:00-2:30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1:15- 2:15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Rehearsal </a:t>
                      </a:r>
                      <a:r>
                        <a:rPr lang="en-AU" sz="700" b="0" i="0" u="none" strike="noStrike" dirty="0">
                          <a:latin typeface="Arial"/>
                        </a:rPr>
                        <a:t>2:00-2:30</a:t>
                      </a:r>
                      <a:endParaRPr lang="en-AU" sz="700" b="1" i="0" u="none" strike="noStrike" dirty="0">
                        <a:latin typeface="Arial"/>
                      </a:endParaRP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</a:tr>
              <a:tr h="197157"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Debrief Success Walks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2:00-3:00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Presentation Prep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1" u="none" strike="noStrike" dirty="0">
                          <a:latin typeface="Arial"/>
                        </a:rPr>
                        <a:t>Break</a:t>
                      </a:r>
                      <a:r>
                        <a:rPr lang="en-AU" sz="700" b="0" i="0" u="none" strike="noStrike" dirty="0">
                          <a:latin typeface="Arial"/>
                        </a:rPr>
                        <a:t>2:15 - 2:45</a:t>
                      </a:r>
                      <a:endParaRPr lang="en-AU" sz="700" b="0" i="1" u="none" strike="noStrike" dirty="0">
                        <a:latin typeface="Arial"/>
                      </a:endParaRP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D8D8D8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Sign Out but don’t leave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7157"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1" u="none" strike="noStrike" dirty="0">
                          <a:latin typeface="Arial"/>
                        </a:rPr>
                        <a:t>Break</a:t>
                      </a:r>
                      <a:r>
                        <a:rPr lang="en-AU" sz="700" b="0" i="0" u="none" strike="noStrike" dirty="0">
                          <a:latin typeface="Arial"/>
                        </a:rPr>
                        <a:t>3:00 - 3:15</a:t>
                      </a:r>
                      <a:endParaRPr lang="en-AU" sz="700" b="0" i="1" u="none" strike="noStrike" dirty="0">
                        <a:latin typeface="Arial"/>
                      </a:endParaRP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D8D8D8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2:30-3:15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Thank you Letters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Final Presentations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84833"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Presentation Introduction 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1" u="none" strike="noStrike" dirty="0">
                          <a:latin typeface="Arial"/>
                        </a:rPr>
                        <a:t>Travel 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10">
                      <a:fgClr>
                        <a:srgbClr val="D8D8D8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2:45-3:45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2:30-3:15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97157"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3:15-3:45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latin typeface="Arial"/>
                        </a:rPr>
                        <a:t>3:00-3:30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D8D8D8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Brand Me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4833"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Sign Out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Debrief WTMW </a:t>
                      </a:r>
                      <a:r>
                        <a:rPr lang="en-AU" sz="700" b="0" i="0" u="none" strike="noStrike" dirty="0">
                          <a:latin typeface="Arial"/>
                        </a:rPr>
                        <a:t>3:30-3:45</a:t>
                      </a:r>
                      <a:endParaRPr lang="en-AU" sz="700" b="1" i="0" u="none" strike="noStrike" dirty="0">
                        <a:latin typeface="Arial"/>
                      </a:endParaRP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3:15-3:45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Sign Out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0189"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Sign Out</a:t>
                      </a:r>
                    </a:p>
                  </a:txBody>
                  <a:tcPr marL="5931" marR="5931" marT="59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700" b="0" i="0" u="none" strike="noStrike" dirty="0">
                        <a:latin typeface="Arial"/>
                      </a:endParaRPr>
                    </a:p>
                  </a:txBody>
                  <a:tcPr marL="5931" marR="5931" marT="59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931" marR="5931" marT="59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8200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2800" b="1" dirty="0" smtClean="0"/>
              <a:t> </a:t>
            </a:r>
            <a:r>
              <a:rPr lang="en-US" sz="3200" dirty="0" smtClean="0">
                <a:solidFill>
                  <a:schemeClr val="bg1"/>
                </a:solidFill>
              </a:rPr>
              <a:t>What does the standard week look like?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571472" y="1000108"/>
            <a:ext cx="7929618" cy="5643602"/>
          </a:xfrm>
          <a:prstGeom prst="rect">
            <a:avLst/>
          </a:prstGeom>
          <a:noFill/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071546"/>
            <a:ext cx="8572560" cy="550072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n-AU" sz="1600" dirty="0" smtClean="0"/>
          </a:p>
          <a:p>
            <a:pPr>
              <a:buFont typeface="Wingdings" pitchFamily="2" charset="2"/>
              <a:buChar char="q"/>
            </a:pPr>
            <a:endParaRPr lang="en-AU" sz="16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AU" sz="2100" dirty="0" smtClean="0"/>
              <a:t>Encourages participants to </a:t>
            </a:r>
            <a:r>
              <a:rPr lang="en-AU" sz="2100" b="1" dirty="0" smtClean="0"/>
              <a:t>develop aspirations </a:t>
            </a:r>
            <a:r>
              <a:rPr lang="en-AU" sz="2100" dirty="0" smtClean="0"/>
              <a:t>for their future and what they can achieve </a:t>
            </a:r>
          </a:p>
          <a:p>
            <a:pPr>
              <a:buNone/>
            </a:pPr>
            <a:endParaRPr lang="en-AU" sz="2100" dirty="0" smtClean="0"/>
          </a:p>
          <a:p>
            <a:pPr>
              <a:buFont typeface="Wingdings" pitchFamily="2" charset="2"/>
              <a:buChar char="q"/>
            </a:pPr>
            <a:r>
              <a:rPr lang="en-AU" sz="2100" dirty="0" smtClean="0"/>
              <a:t>Increases participants’ understanding of their </a:t>
            </a:r>
            <a:r>
              <a:rPr lang="en-AU" sz="2100" b="1" dirty="0" smtClean="0"/>
              <a:t>personal strengths</a:t>
            </a:r>
          </a:p>
          <a:p>
            <a:pPr>
              <a:buNone/>
            </a:pPr>
            <a:endParaRPr lang="en-AU" sz="2100" dirty="0" smtClean="0"/>
          </a:p>
          <a:p>
            <a:pPr>
              <a:buFont typeface="Wingdings" pitchFamily="2" charset="2"/>
              <a:buChar char="q"/>
            </a:pPr>
            <a:r>
              <a:rPr lang="en-AU" sz="2100" dirty="0" smtClean="0"/>
              <a:t>Increases participants’ </a:t>
            </a:r>
            <a:r>
              <a:rPr lang="en-AU" sz="2100" b="1" dirty="0" smtClean="0"/>
              <a:t>awareness of different options </a:t>
            </a:r>
            <a:r>
              <a:rPr lang="en-AU" sz="2100" dirty="0" smtClean="0"/>
              <a:t>for work and study</a:t>
            </a:r>
          </a:p>
          <a:p>
            <a:pPr>
              <a:buNone/>
            </a:pPr>
            <a:endParaRPr lang="en-AU" sz="2100" dirty="0" smtClean="0"/>
          </a:p>
          <a:p>
            <a:pPr>
              <a:buFont typeface="Wingdings" pitchFamily="2" charset="2"/>
              <a:buChar char="q"/>
            </a:pPr>
            <a:r>
              <a:rPr lang="en-AU" sz="2100" dirty="0" smtClean="0"/>
              <a:t>Increases participants </a:t>
            </a:r>
            <a:r>
              <a:rPr lang="en-AU" sz="2100" b="1" dirty="0" smtClean="0"/>
              <a:t>ability to set goals</a:t>
            </a:r>
            <a:r>
              <a:rPr lang="en-AU" sz="2100" dirty="0" smtClean="0"/>
              <a:t>, take up new opportunities and cope with setbacks</a:t>
            </a:r>
          </a:p>
          <a:p>
            <a:pPr>
              <a:buNone/>
            </a:pPr>
            <a:endParaRPr lang="en-AU" sz="2100" dirty="0" smtClean="0"/>
          </a:p>
          <a:p>
            <a:pPr>
              <a:buFont typeface="Wingdings" pitchFamily="2" charset="2"/>
              <a:buChar char="q"/>
            </a:pPr>
            <a:r>
              <a:rPr lang="en-AU" sz="2100" dirty="0" smtClean="0"/>
              <a:t>Increases participants’ individualised understanding of </a:t>
            </a:r>
            <a:r>
              <a:rPr lang="en-AU" sz="2100" b="1" dirty="0" smtClean="0"/>
              <a:t>what it takes to lead a successful life and work</a:t>
            </a:r>
          </a:p>
          <a:p>
            <a:pPr>
              <a:buNone/>
            </a:pPr>
            <a:endParaRPr lang="en-AU" sz="2100" dirty="0" smtClean="0"/>
          </a:p>
          <a:p>
            <a:pPr>
              <a:buFont typeface="Wingdings" pitchFamily="2" charset="2"/>
              <a:buChar char="q"/>
            </a:pPr>
            <a:r>
              <a:rPr lang="en-AU" sz="2100" dirty="0" smtClean="0"/>
              <a:t>Enhances the development of participants’ </a:t>
            </a:r>
            <a:r>
              <a:rPr lang="en-AU" sz="2100" b="1" dirty="0" smtClean="0"/>
              <a:t>employability skills</a:t>
            </a:r>
          </a:p>
          <a:p>
            <a:pPr>
              <a:buNone/>
            </a:pPr>
            <a:endParaRPr lang="en-AU" sz="2100" dirty="0" smtClean="0"/>
          </a:p>
          <a:p>
            <a:pPr>
              <a:buFont typeface="Wingdings" pitchFamily="2" charset="2"/>
              <a:buChar char="q"/>
            </a:pPr>
            <a:r>
              <a:rPr lang="en-AU" sz="2100" b="1" dirty="0" smtClean="0"/>
              <a:t>Promotes partnerships </a:t>
            </a:r>
            <a:r>
              <a:rPr lang="en-AU" sz="2100" dirty="0" smtClean="0"/>
              <a:t>across young people, schools and workplaces</a:t>
            </a:r>
          </a:p>
          <a:p>
            <a:pPr>
              <a:buNone/>
            </a:pPr>
            <a:r>
              <a:rPr lang="en-AU" sz="1900" b="1" dirty="0" smtClean="0"/>
              <a:t> </a:t>
            </a:r>
          </a:p>
          <a:p>
            <a:pPr>
              <a:buNone/>
            </a:pPr>
            <a:endParaRPr lang="en-AU" sz="10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428596" y="214290"/>
            <a:ext cx="83582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AU" sz="2800" b="1" dirty="0" smtClean="0">
                <a:solidFill>
                  <a:srgbClr val="FF0000"/>
                </a:solidFill>
                <a:latin typeface="Calibri" pitchFamily="34" charset="0"/>
              </a:rPr>
              <a:t>What does the WOW program achieve?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38200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2800" b="1" dirty="0" smtClean="0"/>
              <a:t> </a:t>
            </a:r>
            <a:r>
              <a:rPr lang="en-US" sz="3200" dirty="0" smtClean="0">
                <a:solidFill>
                  <a:schemeClr val="bg1"/>
                </a:solidFill>
              </a:rPr>
              <a:t>What does the WOW Program achieve?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789</Words>
  <Application>Microsoft Office PowerPoint</Application>
  <PresentationFormat>On-screen Show (4:3)</PresentationFormat>
  <Paragraphs>260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Slide 1</vt:lpstr>
      <vt:lpstr>Slide 2</vt:lpstr>
      <vt:lpstr>       WOW is a national initiative that builds the skills and beliefs necessary for young people to make successful transitions into life beyond school.</vt:lpstr>
      <vt:lpstr>  Why WOW is Important… </vt:lpstr>
      <vt:lpstr>Slide 5</vt:lpstr>
      <vt:lpstr>Slide 6</vt:lpstr>
      <vt:lpstr>Slide 7</vt:lpstr>
      <vt:lpstr>  What does the standard week look like? </vt:lpstr>
      <vt:lpstr>  What does the WOW Program achieve? </vt:lpstr>
      <vt:lpstr>Slide 10</vt:lpstr>
      <vt:lpstr>WOW 2011 Mid-Year Results!  STUDENT  SURVEYS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A taste of WOW in Action...  Classroom to Boardroom Lunch</vt:lpstr>
      <vt:lpstr>Slide 24</vt:lpstr>
    </vt:vector>
  </TitlesOfParts>
  <Company>FYA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carlitab</dc:creator>
  <cp:lastModifiedBy>AidanM</cp:lastModifiedBy>
  <cp:revision>17</cp:revision>
  <dcterms:created xsi:type="dcterms:W3CDTF">2011-06-22T05:30:17Z</dcterms:created>
  <dcterms:modified xsi:type="dcterms:W3CDTF">2011-06-23T04:12:10Z</dcterms:modified>
</cp:coreProperties>
</file>